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Medium" charset="1" panose="00000000000000000000"/>
      <p:regular r:id="rId19"/>
    </p:embeddedFont>
    <p:embeddedFont>
      <p:font typeface="Raleway Semi-Bold"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19200" y="2562435"/>
            <a:ext cx="8380612" cy="3459100"/>
          </a:xfrm>
          <a:prstGeom prst="rect">
            <a:avLst/>
          </a:prstGeom>
        </p:spPr>
        <p:txBody>
          <a:bodyPr anchor="t" rtlCol="false" tIns="0" lIns="0" bIns="0" rIns="0">
            <a:spAutoFit/>
          </a:bodyPr>
          <a:lstStyle/>
          <a:p>
            <a:pPr algn="l" marL="0" indent="0" lvl="1">
              <a:lnSpc>
                <a:spcPts val="13086"/>
              </a:lnSpc>
            </a:pPr>
            <a:r>
              <a:rPr lang="en-US" sz="14540" spc="-668">
                <a:solidFill>
                  <a:srgbClr val="00694C"/>
                </a:solidFill>
                <a:latin typeface="Raleway Medium"/>
              </a:rPr>
              <a:t>Analysis of results</a:t>
            </a:r>
          </a:p>
        </p:txBody>
      </p:sp>
      <p:sp>
        <p:nvSpPr>
          <p:cNvPr name="TextBox 5" id="5"/>
          <p:cNvSpPr txBox="true"/>
          <p:nvPr/>
        </p:nvSpPr>
        <p:spPr>
          <a:xfrm rot="0">
            <a:off x="1219200" y="6448425"/>
            <a:ext cx="9179504" cy="2809875"/>
          </a:xfrm>
          <a:prstGeom prst="rect">
            <a:avLst/>
          </a:prstGeom>
        </p:spPr>
        <p:txBody>
          <a:bodyPr anchor="t" rtlCol="false" tIns="0" lIns="0" bIns="0" rIns="0">
            <a:spAutoFit/>
          </a:bodyPr>
          <a:lstStyle/>
          <a:p>
            <a:pPr algn="l" marL="0" indent="0" lvl="1">
              <a:lnSpc>
                <a:spcPts val="5400"/>
              </a:lnSpc>
            </a:pPr>
            <a:r>
              <a:rPr lang="en-US" sz="6000" spc="-276">
                <a:solidFill>
                  <a:srgbClr val="00694C"/>
                </a:solidFill>
                <a:latin typeface="Raleway Medium"/>
              </a:rPr>
              <a:t>K-MEANS Clustering Algorithm Mapping Open Unemployment Rate in Cities/Districts Indonesia</a:t>
            </a:r>
          </a:p>
        </p:txBody>
      </p:sp>
      <p:sp>
        <p:nvSpPr>
          <p:cNvPr name="TextBox 6" id="6"/>
          <p:cNvSpPr txBox="true"/>
          <p:nvPr/>
        </p:nvSpPr>
        <p:spPr>
          <a:xfrm rot="0">
            <a:off x="1219200" y="1104900"/>
            <a:ext cx="9179504" cy="381003"/>
          </a:xfrm>
          <a:prstGeom prst="rect">
            <a:avLst/>
          </a:prstGeom>
        </p:spPr>
        <p:txBody>
          <a:bodyPr anchor="t" rtlCol="false" tIns="0" lIns="0" bIns="0" rIns="0">
            <a:spAutoFit/>
          </a:bodyPr>
          <a:lstStyle/>
          <a:p>
            <a:pPr algn="l" marL="0" indent="0" lvl="1">
              <a:lnSpc>
                <a:spcPts val="2700"/>
              </a:lnSpc>
            </a:pPr>
            <a:r>
              <a:rPr lang="en-US" sz="3000" spc="-138">
                <a:solidFill>
                  <a:srgbClr val="00694C"/>
                </a:solidFill>
                <a:latin typeface="Raleway Medium"/>
              </a:rPr>
              <a:t>Presented by YRF</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sp>
        <p:nvSpPr>
          <p:cNvPr name="Freeform 2" id="2"/>
          <p:cNvSpPr/>
          <p:nvPr/>
        </p:nvSpPr>
        <p:spPr>
          <a:xfrm flipH="false" flipV="false" rot="0">
            <a:off x="3402668" y="2554268"/>
            <a:ext cx="11482664" cy="7360682"/>
          </a:xfrm>
          <a:custGeom>
            <a:avLst/>
            <a:gdLst/>
            <a:ahLst/>
            <a:cxnLst/>
            <a:rect r="r" b="b" t="t" l="l"/>
            <a:pathLst>
              <a:path h="7360682" w="11482664">
                <a:moveTo>
                  <a:pt x="0" y="0"/>
                </a:moveTo>
                <a:lnTo>
                  <a:pt x="11482664" y="0"/>
                </a:lnTo>
                <a:lnTo>
                  <a:pt x="11482664" y="7360682"/>
                </a:lnTo>
                <a:lnTo>
                  <a:pt x="0" y="7360682"/>
                </a:lnTo>
                <a:lnTo>
                  <a:pt x="0" y="0"/>
                </a:lnTo>
                <a:close/>
              </a:path>
            </a:pathLst>
          </a:custGeom>
          <a:blipFill>
            <a:blip r:embed="rId2"/>
            <a:stretch>
              <a:fillRect l="0" t="0" r="0" b="0"/>
            </a:stretch>
          </a:blipFill>
        </p:spPr>
      </p:sp>
      <p:sp>
        <p:nvSpPr>
          <p:cNvPr name="TextBox 3" id="3"/>
          <p:cNvSpPr txBox="true"/>
          <p:nvPr/>
        </p:nvSpPr>
        <p:spPr>
          <a:xfrm rot="0">
            <a:off x="1123950" y="1145259"/>
            <a:ext cx="16040100" cy="1249343"/>
          </a:xfrm>
          <a:prstGeom prst="rect">
            <a:avLst/>
          </a:prstGeom>
        </p:spPr>
        <p:txBody>
          <a:bodyPr anchor="t" rtlCol="false" tIns="0" lIns="0" bIns="0" rIns="0">
            <a:spAutoFit/>
          </a:bodyPr>
          <a:lstStyle/>
          <a:p>
            <a:pPr algn="ctr" marL="0" indent="0" lvl="1">
              <a:lnSpc>
                <a:spcPts val="9037"/>
              </a:lnSpc>
            </a:pPr>
            <a:r>
              <a:rPr lang="en-US" sz="10041" spc="-461">
                <a:solidFill>
                  <a:srgbClr val="FBF6F1"/>
                </a:solidFill>
                <a:latin typeface="Raleway Medium"/>
              </a:rPr>
              <a:t>Evaluasi Clustering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148186" y="2047041"/>
            <a:ext cx="15991627" cy="6466630"/>
          </a:xfrm>
          <a:custGeom>
            <a:avLst/>
            <a:gdLst/>
            <a:ahLst/>
            <a:cxnLst/>
            <a:rect r="r" b="b" t="t" l="l"/>
            <a:pathLst>
              <a:path h="6466630" w="15991627">
                <a:moveTo>
                  <a:pt x="0" y="0"/>
                </a:moveTo>
                <a:lnTo>
                  <a:pt x="15991628" y="0"/>
                </a:lnTo>
                <a:lnTo>
                  <a:pt x="15991628" y="6466631"/>
                </a:lnTo>
                <a:lnTo>
                  <a:pt x="0" y="6466631"/>
                </a:lnTo>
                <a:lnTo>
                  <a:pt x="0" y="0"/>
                </a:lnTo>
                <a:close/>
              </a:path>
            </a:pathLst>
          </a:custGeom>
          <a:blipFill>
            <a:blip r:embed="rId2"/>
            <a:stretch>
              <a:fillRect l="0" t="0" r="0" b="0"/>
            </a:stretch>
          </a:blipFill>
        </p:spPr>
      </p:sp>
      <p:sp>
        <p:nvSpPr>
          <p:cNvPr name="Freeform 3" id="3"/>
          <p:cNvSpPr/>
          <p:nvPr/>
        </p:nvSpPr>
        <p:spPr>
          <a:xfrm flipH="false" flipV="false" rot="0">
            <a:off x="0" y="5992247"/>
            <a:ext cx="3958981" cy="4294753"/>
          </a:xfrm>
          <a:custGeom>
            <a:avLst/>
            <a:gdLst/>
            <a:ahLst/>
            <a:cxnLst/>
            <a:rect r="r" b="b" t="t" l="l"/>
            <a:pathLst>
              <a:path h="4294753" w="3958981">
                <a:moveTo>
                  <a:pt x="0" y="0"/>
                </a:moveTo>
                <a:lnTo>
                  <a:pt x="3958981" y="0"/>
                </a:lnTo>
                <a:lnTo>
                  <a:pt x="3958981" y="4294753"/>
                </a:lnTo>
                <a:lnTo>
                  <a:pt x="0" y="4294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219200" y="542141"/>
            <a:ext cx="7924800" cy="1249343"/>
          </a:xfrm>
          <a:prstGeom prst="rect">
            <a:avLst/>
          </a:prstGeom>
        </p:spPr>
        <p:txBody>
          <a:bodyPr anchor="t" rtlCol="false" tIns="0" lIns="0" bIns="0" rIns="0">
            <a:spAutoFit/>
          </a:bodyPr>
          <a:lstStyle/>
          <a:p>
            <a:pPr algn="l" marL="0" indent="0" lvl="1">
              <a:lnSpc>
                <a:spcPts val="9037"/>
              </a:lnSpc>
            </a:pPr>
            <a:r>
              <a:rPr lang="en-US" sz="10041" spc="-461">
                <a:solidFill>
                  <a:srgbClr val="00694C"/>
                </a:solidFill>
                <a:latin typeface="Raleway Medium"/>
              </a:rPr>
              <a:t>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779090" y="2814653"/>
            <a:ext cx="7657784" cy="7657784"/>
          </a:xfrm>
          <a:prstGeom prst="rect">
            <a:avLst/>
          </a:prstGeom>
        </p:spPr>
      </p:pic>
      <p:sp>
        <p:nvSpPr>
          <p:cNvPr name="Freeform 3" id="3"/>
          <p:cNvSpPr/>
          <p:nvPr/>
        </p:nvSpPr>
        <p:spPr>
          <a:xfrm flipH="false" flipV="false" rot="0">
            <a:off x="1028700" y="2553210"/>
            <a:ext cx="10921555" cy="1866398"/>
          </a:xfrm>
          <a:custGeom>
            <a:avLst/>
            <a:gdLst/>
            <a:ahLst/>
            <a:cxnLst/>
            <a:rect r="r" b="b" t="t" l="l"/>
            <a:pathLst>
              <a:path h="1866398" w="10921555">
                <a:moveTo>
                  <a:pt x="0" y="0"/>
                </a:moveTo>
                <a:lnTo>
                  <a:pt x="10921555" y="0"/>
                </a:lnTo>
                <a:lnTo>
                  <a:pt x="10921555" y="1866398"/>
                </a:lnTo>
                <a:lnTo>
                  <a:pt x="0" y="1866398"/>
                </a:lnTo>
                <a:lnTo>
                  <a:pt x="0" y="0"/>
                </a:lnTo>
                <a:close/>
              </a:path>
            </a:pathLst>
          </a:custGeom>
          <a:blipFill>
            <a:blip r:embed="rId3"/>
            <a:stretch>
              <a:fillRect l="0" t="0" r="0" b="0"/>
            </a:stretch>
          </a:blipFill>
        </p:spPr>
      </p:sp>
      <p:sp>
        <p:nvSpPr>
          <p:cNvPr name="TextBox 4" id="4"/>
          <p:cNvSpPr txBox="true"/>
          <p:nvPr/>
        </p:nvSpPr>
        <p:spPr>
          <a:xfrm rot="0">
            <a:off x="1028700" y="1247775"/>
            <a:ext cx="8752518" cy="1000126"/>
          </a:xfrm>
          <a:prstGeom prst="rect">
            <a:avLst/>
          </a:prstGeom>
        </p:spPr>
        <p:txBody>
          <a:bodyPr anchor="t" rtlCol="false" tIns="0" lIns="0" bIns="0" rIns="0">
            <a:spAutoFit/>
          </a:bodyPr>
          <a:lstStyle/>
          <a:p>
            <a:pPr algn="l" marL="0" indent="0" lvl="1">
              <a:lnSpc>
                <a:spcPts val="7200"/>
              </a:lnSpc>
            </a:pPr>
            <a:r>
              <a:rPr lang="en-US" sz="8000" spc="-368">
                <a:solidFill>
                  <a:srgbClr val="00694C"/>
                </a:solidFill>
                <a:latin typeface="Raleway Medium"/>
              </a:rPr>
              <a:t>Visualisasi</a:t>
            </a:r>
          </a:p>
        </p:txBody>
      </p:sp>
      <p:sp>
        <p:nvSpPr>
          <p:cNvPr name="TextBox 5" id="5"/>
          <p:cNvSpPr txBox="true"/>
          <p:nvPr/>
        </p:nvSpPr>
        <p:spPr>
          <a:xfrm rot="0">
            <a:off x="1028700" y="7499394"/>
            <a:ext cx="7635008" cy="2334895"/>
          </a:xfrm>
          <a:prstGeom prst="rect">
            <a:avLst/>
          </a:prstGeom>
        </p:spPr>
        <p:txBody>
          <a:bodyPr anchor="t" rtlCol="false" tIns="0" lIns="0" bIns="0" rIns="0">
            <a:spAutoFit/>
          </a:bodyPr>
          <a:lstStyle/>
          <a:p>
            <a:pPr algn="l">
              <a:lnSpc>
                <a:spcPts val="3080"/>
              </a:lnSpc>
              <a:spcBef>
                <a:spcPct val="0"/>
              </a:spcBef>
            </a:pPr>
            <a:r>
              <a:rPr lang="en-US" sz="2200">
                <a:solidFill>
                  <a:srgbClr val="00694C"/>
                </a:solidFill>
                <a:latin typeface="Raleway Semi-Bold"/>
              </a:rPr>
              <a:t>Hasil ini mengindikasikan adanya disparitas yang signifikan dalam tingkat pengangguran di berbagai wilayah Indonesia, yang dapat memberikan wawasan penting bagi pembuat kebijakan dalam merancang strategi pengentasan pengangguran yang lebih tepat sasaran.</a:t>
            </a:r>
          </a:p>
        </p:txBody>
      </p:sp>
      <p:sp>
        <p:nvSpPr>
          <p:cNvPr name="TextBox 6" id="6"/>
          <p:cNvSpPr txBox="true"/>
          <p:nvPr/>
        </p:nvSpPr>
        <p:spPr>
          <a:xfrm rot="0">
            <a:off x="1028700" y="4793024"/>
            <a:ext cx="7635008" cy="2334895"/>
          </a:xfrm>
          <a:prstGeom prst="rect">
            <a:avLst/>
          </a:prstGeom>
        </p:spPr>
        <p:txBody>
          <a:bodyPr anchor="t" rtlCol="false" tIns="0" lIns="0" bIns="0" rIns="0">
            <a:spAutoFit/>
          </a:bodyPr>
          <a:lstStyle/>
          <a:p>
            <a:pPr algn="l">
              <a:lnSpc>
                <a:spcPts val="3080"/>
              </a:lnSpc>
            </a:pPr>
            <a:r>
              <a:rPr lang="en-US" sz="2200">
                <a:solidFill>
                  <a:srgbClr val="00694C"/>
                </a:solidFill>
                <a:latin typeface="Raleway Semi-Bold"/>
              </a:rPr>
              <a:t>Cluster 0 terdiri dari 231 wilayah dengan rata-rata tingkat pengangguran 2.54%</a:t>
            </a:r>
          </a:p>
          <a:p>
            <a:pPr algn="l">
              <a:lnSpc>
                <a:spcPts val="3080"/>
              </a:lnSpc>
            </a:pPr>
            <a:r>
              <a:rPr lang="en-US" sz="2200">
                <a:solidFill>
                  <a:srgbClr val="00694C"/>
                </a:solidFill>
                <a:latin typeface="Raleway Semi-Bold"/>
              </a:rPr>
              <a:t>Cluster 1, yang mencakup 84 wilayah, memiliki rata-rata tingkat pengangguran tertinggi sebesar 7.90%</a:t>
            </a:r>
          </a:p>
          <a:p>
            <a:pPr algn="l">
              <a:lnSpc>
                <a:spcPts val="3080"/>
              </a:lnSpc>
              <a:spcBef>
                <a:spcPct val="0"/>
              </a:spcBef>
            </a:pPr>
            <a:r>
              <a:rPr lang="en-US" sz="2200">
                <a:solidFill>
                  <a:srgbClr val="00694C"/>
                </a:solidFill>
                <a:latin typeface="Raleway Semi-Bold"/>
              </a:rPr>
              <a:t>Cluster 2 terdiri dari 199 wilayah dengan rata-rata tingkat pengangguran 4.96% dan standar deviasi 0.75%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646761"/>
            <a:ext cx="8144502" cy="5212553"/>
          </a:xfrm>
          <a:prstGeom prst="rect">
            <a:avLst/>
          </a:prstGeom>
        </p:spPr>
        <p:txBody>
          <a:bodyPr anchor="t" rtlCol="false" tIns="0" lIns="0" bIns="0" rIns="0">
            <a:spAutoFit/>
          </a:bodyPr>
          <a:lstStyle/>
          <a:p>
            <a:pPr algn="l" marL="0" indent="0" lvl="1">
              <a:lnSpc>
                <a:spcPts val="13331"/>
              </a:lnSpc>
            </a:pPr>
            <a:r>
              <a:rPr lang="en-US" sz="14812" spc="-681">
                <a:solidFill>
                  <a:srgbClr val="00694C"/>
                </a:solidFill>
                <a:latin typeface="Raleway Medium"/>
              </a:rPr>
              <a:t>Thank you very much!</a:t>
            </a:r>
          </a:p>
        </p:txBody>
      </p:sp>
      <p:sp>
        <p:nvSpPr>
          <p:cNvPr name="TextBox 4" id="4"/>
          <p:cNvSpPr txBox="true"/>
          <p:nvPr/>
        </p:nvSpPr>
        <p:spPr>
          <a:xfrm rot="0">
            <a:off x="1219200" y="1104900"/>
            <a:ext cx="9179504" cy="381003"/>
          </a:xfrm>
          <a:prstGeom prst="rect">
            <a:avLst/>
          </a:prstGeom>
        </p:spPr>
        <p:txBody>
          <a:bodyPr anchor="t" rtlCol="false" tIns="0" lIns="0" bIns="0" rIns="0">
            <a:spAutoFit/>
          </a:bodyPr>
          <a:lstStyle/>
          <a:p>
            <a:pPr algn="l" marL="0" indent="0" lvl="1">
              <a:lnSpc>
                <a:spcPts val="2700"/>
              </a:lnSpc>
            </a:pPr>
            <a:r>
              <a:rPr lang="en-US" sz="3000" spc="-138">
                <a:solidFill>
                  <a:srgbClr val="00694C"/>
                </a:solidFill>
                <a:latin typeface="Raleway Medium"/>
              </a:rPr>
              <a:t>Presented by YRF</a:t>
            </a:r>
          </a:p>
        </p:txBody>
      </p:sp>
      <p:sp>
        <p:nvSpPr>
          <p:cNvPr name="Freeform 5" id="5"/>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546079"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2075229"/>
            <a:ext cx="7924800" cy="3535343"/>
          </a:xfrm>
          <a:prstGeom prst="rect">
            <a:avLst/>
          </a:prstGeom>
        </p:spPr>
        <p:txBody>
          <a:bodyPr anchor="t" rtlCol="false" tIns="0" lIns="0" bIns="0" rIns="0">
            <a:spAutoFit/>
          </a:bodyPr>
          <a:lstStyle/>
          <a:p>
            <a:pPr algn="l" marL="0" indent="0" lvl="1">
              <a:lnSpc>
                <a:spcPts val="9037"/>
              </a:lnSpc>
            </a:pPr>
            <a:r>
              <a:rPr lang="en-US" sz="10041" spc="-461">
                <a:solidFill>
                  <a:srgbClr val="00694C"/>
                </a:solidFill>
                <a:latin typeface="Raleway Medium"/>
              </a:rPr>
              <a:t>Introduction to results analysis</a:t>
            </a:r>
          </a:p>
        </p:txBody>
      </p:sp>
      <p:sp>
        <p:nvSpPr>
          <p:cNvPr name="TextBox 4" id="4"/>
          <p:cNvSpPr txBox="true"/>
          <p:nvPr/>
        </p:nvSpPr>
        <p:spPr>
          <a:xfrm rot="0">
            <a:off x="1219200" y="5762577"/>
            <a:ext cx="7635008" cy="3506470"/>
          </a:xfrm>
          <a:prstGeom prst="rect">
            <a:avLst/>
          </a:prstGeom>
        </p:spPr>
        <p:txBody>
          <a:bodyPr anchor="t" rtlCol="false" tIns="0" lIns="0" bIns="0" rIns="0">
            <a:spAutoFit/>
          </a:bodyPr>
          <a:lstStyle/>
          <a:p>
            <a:pPr algn="l">
              <a:lnSpc>
                <a:spcPts val="3080"/>
              </a:lnSpc>
            </a:pPr>
            <a:r>
              <a:rPr lang="en-US" sz="2200">
                <a:solidFill>
                  <a:srgbClr val="00694C"/>
                </a:solidFill>
                <a:latin typeface="Raleway Semi-Bold"/>
              </a:rPr>
              <a:t>Tingkat pengangguran terbuka merupakan indikator penting dalam menilai kesehatan ekonomi suatu daerah. Penelitian ini bertujuan untuk menerapkan algoritma K-MEANS clustering dalam memetakan data tingkat pengangguran terbuka di kota/kabupaten di Indonesia. Data utama yang digunakan berasal dari Badan Pusat Statistik (BPS) dengan fokus pada tahun 2021, 2022, dan 2023.</a:t>
            </a:r>
          </a:p>
          <a:p>
            <a:pPr algn="l">
              <a:lnSpc>
                <a:spcPts val="308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8991064" y="2517326"/>
            <a:ext cx="8956006" cy="5970671"/>
          </a:xfrm>
          <a:custGeom>
            <a:avLst/>
            <a:gdLst/>
            <a:ahLst/>
            <a:cxnLst/>
            <a:rect r="r" b="b" t="t" l="l"/>
            <a:pathLst>
              <a:path h="5970671" w="8956006">
                <a:moveTo>
                  <a:pt x="0" y="0"/>
                </a:moveTo>
                <a:lnTo>
                  <a:pt x="8956007" y="0"/>
                </a:lnTo>
                <a:lnTo>
                  <a:pt x="8956007" y="5970670"/>
                </a:lnTo>
                <a:lnTo>
                  <a:pt x="0" y="5970670"/>
                </a:lnTo>
                <a:lnTo>
                  <a:pt x="0" y="0"/>
                </a:lnTo>
                <a:close/>
              </a:path>
            </a:pathLst>
          </a:custGeom>
          <a:blipFill>
            <a:blip r:embed="rId2"/>
            <a:stretch>
              <a:fillRect l="0" t="0" r="0" b="0"/>
            </a:stretch>
          </a:blipFill>
        </p:spPr>
      </p:sp>
      <p:sp>
        <p:nvSpPr>
          <p:cNvPr name="TextBox 3" id="3"/>
          <p:cNvSpPr txBox="true"/>
          <p:nvPr/>
        </p:nvSpPr>
        <p:spPr>
          <a:xfrm rot="0">
            <a:off x="1219200" y="2075229"/>
            <a:ext cx="7924800" cy="3535343"/>
          </a:xfrm>
          <a:prstGeom prst="rect">
            <a:avLst/>
          </a:prstGeom>
        </p:spPr>
        <p:txBody>
          <a:bodyPr anchor="t" rtlCol="false" tIns="0" lIns="0" bIns="0" rIns="0">
            <a:spAutoFit/>
          </a:bodyPr>
          <a:lstStyle/>
          <a:p>
            <a:pPr algn="l" marL="0" indent="0" lvl="1">
              <a:lnSpc>
                <a:spcPts val="9037"/>
              </a:lnSpc>
            </a:pPr>
            <a:r>
              <a:rPr lang="en-US" sz="10041" spc="-461">
                <a:solidFill>
                  <a:srgbClr val="00694C"/>
                </a:solidFill>
                <a:latin typeface="Raleway Medium"/>
              </a:rPr>
              <a:t>Methodology used in the analysis</a:t>
            </a:r>
          </a:p>
        </p:txBody>
      </p:sp>
      <p:sp>
        <p:nvSpPr>
          <p:cNvPr name="TextBox 4" id="4"/>
          <p:cNvSpPr txBox="true"/>
          <p:nvPr/>
        </p:nvSpPr>
        <p:spPr>
          <a:xfrm rot="0">
            <a:off x="1028700" y="5562946"/>
            <a:ext cx="7635008" cy="4287520"/>
          </a:xfrm>
          <a:prstGeom prst="rect">
            <a:avLst/>
          </a:prstGeom>
        </p:spPr>
        <p:txBody>
          <a:bodyPr anchor="t" rtlCol="false" tIns="0" lIns="0" bIns="0" rIns="0">
            <a:spAutoFit/>
          </a:bodyPr>
          <a:lstStyle/>
          <a:p>
            <a:pPr algn="l">
              <a:lnSpc>
                <a:spcPts val="3080"/>
              </a:lnSpc>
            </a:pPr>
            <a:r>
              <a:rPr lang="en-US" sz="2200">
                <a:solidFill>
                  <a:srgbClr val="00694C"/>
                </a:solidFill>
                <a:latin typeface="Raleway Semi-Bold"/>
              </a:rPr>
              <a:t>The CRISP-DM methodology has a flexible flow, allowing for iteration and non-linear movement between stages. The main flow starts from Business Understanding, Data Understanding, Data Preparation, Modeling, and Evaluation. After Evaluation, there are two possible flows:</a:t>
            </a:r>
          </a:p>
          <a:p>
            <a:pPr algn="l" marL="474981" indent="-237491" lvl="1">
              <a:lnSpc>
                <a:spcPts val="3080"/>
              </a:lnSpc>
              <a:buFont typeface="Arial"/>
              <a:buChar char="•"/>
            </a:pPr>
            <a:r>
              <a:rPr lang="en-US" sz="2200">
                <a:solidFill>
                  <a:srgbClr val="00694C"/>
                </a:solidFill>
                <a:latin typeface="Raleway Semi-Bold"/>
              </a:rPr>
              <a:t>Go straight to Deployment/Data Presentation if the evaluation results are satisfactory and ready for implementation.</a:t>
            </a:r>
          </a:p>
          <a:p>
            <a:pPr algn="l" marL="474981" indent="-237491" lvl="1">
              <a:lnSpc>
                <a:spcPts val="3080"/>
              </a:lnSpc>
              <a:buFont typeface="Arial"/>
              <a:buChar char="•"/>
            </a:pPr>
            <a:r>
              <a:rPr lang="en-US" sz="2200">
                <a:solidFill>
                  <a:srgbClr val="00694C"/>
                </a:solidFill>
                <a:latin typeface="Raleway Semi-Bold"/>
              </a:rPr>
              <a:t>Return to Business Understanding if the evaluation results indicate the need to revisit business objectives or redefine 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375553" y="3249113"/>
            <a:ext cx="5369382" cy="2512423"/>
          </a:xfrm>
          <a:custGeom>
            <a:avLst/>
            <a:gdLst/>
            <a:ahLst/>
            <a:cxnLst/>
            <a:rect r="r" b="b" t="t" l="l"/>
            <a:pathLst>
              <a:path h="2512423" w="5369382">
                <a:moveTo>
                  <a:pt x="0" y="0"/>
                </a:moveTo>
                <a:lnTo>
                  <a:pt x="5369381" y="0"/>
                </a:lnTo>
                <a:lnTo>
                  <a:pt x="5369381" y="2512423"/>
                </a:lnTo>
                <a:lnTo>
                  <a:pt x="0" y="2512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254217" y="276225"/>
            <a:ext cx="9779565" cy="2392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Results and Discussion</a:t>
            </a:r>
          </a:p>
        </p:txBody>
      </p:sp>
      <p:sp>
        <p:nvSpPr>
          <p:cNvPr name="TextBox 6" id="6"/>
          <p:cNvSpPr txBox="true"/>
          <p:nvPr/>
        </p:nvSpPr>
        <p:spPr>
          <a:xfrm rot="0">
            <a:off x="729267" y="2714625"/>
            <a:ext cx="5015667" cy="7153275"/>
          </a:xfrm>
          <a:prstGeom prst="rect">
            <a:avLst/>
          </a:prstGeom>
        </p:spPr>
        <p:txBody>
          <a:bodyPr anchor="t" rtlCol="false" tIns="0" lIns="0" bIns="0" rIns="0">
            <a:spAutoFit/>
          </a:bodyPr>
          <a:lstStyle/>
          <a:p>
            <a:pPr algn="ctr">
              <a:lnSpc>
                <a:spcPts val="5039"/>
              </a:lnSpc>
            </a:pPr>
            <a:r>
              <a:rPr lang="en-US" sz="3599">
                <a:solidFill>
                  <a:srgbClr val="00694C"/>
                </a:solidFill>
                <a:latin typeface="Raleway Semi-Bold"/>
              </a:rPr>
              <a:t>Business Understanding</a:t>
            </a:r>
          </a:p>
          <a:p>
            <a:pPr algn="just">
              <a:lnSpc>
                <a:spcPts val="3359"/>
              </a:lnSpc>
              <a:spcBef>
                <a:spcPct val="0"/>
              </a:spcBef>
            </a:pPr>
            <a:r>
              <a:rPr lang="en-US" sz="2400">
                <a:solidFill>
                  <a:srgbClr val="00694C"/>
                </a:solidFill>
                <a:latin typeface="Raleway Semi-Bold"/>
              </a:rPr>
              <a:t>Objek penelitian ini adalah tingkat pengangguran terbuka di seluruh Indonesia, dengan fokus utama pada data dari Kabupaten/Kota. Permasalahan utama yang ditemukan dalam penelitian ini adalah tingkat pengangguran yang tinggi di beberapa wilayah di Indonesia. Penelitian ini bertujuan untuk menggunakan algoritma K-Means untuk mengklasterisasi data pengangguran terbuka berdasarkan wilayah administratif Kabupaten atau Kota.</a:t>
            </a:r>
          </a:p>
        </p:txBody>
      </p:sp>
      <p:sp>
        <p:nvSpPr>
          <p:cNvPr name="Freeform 7" id="7"/>
          <p:cNvSpPr/>
          <p:nvPr/>
        </p:nvSpPr>
        <p:spPr>
          <a:xfrm flipH="false" flipV="false" rot="0">
            <a:off x="6459309" y="3249113"/>
            <a:ext cx="5369382" cy="2512423"/>
          </a:xfrm>
          <a:custGeom>
            <a:avLst/>
            <a:gdLst/>
            <a:ahLst/>
            <a:cxnLst/>
            <a:rect r="r" b="b" t="t" l="l"/>
            <a:pathLst>
              <a:path h="2512423" w="5369382">
                <a:moveTo>
                  <a:pt x="0" y="0"/>
                </a:moveTo>
                <a:lnTo>
                  <a:pt x="5369382" y="0"/>
                </a:lnTo>
                <a:lnTo>
                  <a:pt x="5369382" y="2512423"/>
                </a:lnTo>
                <a:lnTo>
                  <a:pt x="0" y="2512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608455" y="2724150"/>
            <a:ext cx="5071091" cy="6581136"/>
          </a:xfrm>
          <a:prstGeom prst="rect">
            <a:avLst/>
          </a:prstGeom>
        </p:spPr>
        <p:txBody>
          <a:bodyPr anchor="t" rtlCol="false" tIns="0" lIns="0" bIns="0" rIns="0">
            <a:spAutoFit/>
          </a:bodyPr>
          <a:lstStyle/>
          <a:p>
            <a:pPr algn="ctr">
              <a:lnSpc>
                <a:spcPts val="4931"/>
              </a:lnSpc>
            </a:pPr>
            <a:r>
              <a:rPr lang="en-US" sz="3522">
                <a:solidFill>
                  <a:srgbClr val="00694C"/>
                </a:solidFill>
                <a:latin typeface="Raleway Semi-Bold"/>
              </a:rPr>
              <a:t>Data </a:t>
            </a:r>
          </a:p>
          <a:p>
            <a:pPr algn="ctr">
              <a:lnSpc>
                <a:spcPts val="4931"/>
              </a:lnSpc>
            </a:pPr>
            <a:r>
              <a:rPr lang="en-US" sz="3522">
                <a:solidFill>
                  <a:srgbClr val="00694C"/>
                </a:solidFill>
                <a:latin typeface="Raleway Semi-Bold"/>
              </a:rPr>
              <a:t>Understanding</a:t>
            </a:r>
          </a:p>
          <a:p>
            <a:pPr algn="just">
              <a:lnSpc>
                <a:spcPts val="3287"/>
              </a:lnSpc>
            </a:pPr>
            <a:r>
              <a:rPr lang="en-US" sz="2348">
                <a:solidFill>
                  <a:srgbClr val="00694C"/>
                </a:solidFill>
                <a:latin typeface="Raleway Semi-Bold"/>
              </a:rPr>
              <a:t>Pada tahap pemahaman data, penulis melakukan analisis data statistik deskriptif. Jenis data yang digunakan dalam penelitian ini adalah data sekunder. Data sekunder adalah data yang diperoleh bukan dari sumber langsung, melainkan sudah dikumpulkan oleh pihak lain dan sudah diolah serta memiliki keterkaitan dengan permasalahan yang diteliti.</a:t>
            </a:r>
          </a:p>
          <a:p>
            <a:pPr algn="just">
              <a:lnSpc>
                <a:spcPts val="3287"/>
              </a:lnSpc>
              <a:spcBef>
                <a:spcPct val="0"/>
              </a:spcBef>
            </a:pPr>
          </a:p>
        </p:txBody>
      </p:sp>
      <p:sp>
        <p:nvSpPr>
          <p:cNvPr name="Freeform 9" id="9"/>
          <p:cNvSpPr/>
          <p:nvPr/>
        </p:nvSpPr>
        <p:spPr>
          <a:xfrm flipH="false" flipV="false" rot="0">
            <a:off x="12390666" y="3249113"/>
            <a:ext cx="5369382" cy="2512423"/>
          </a:xfrm>
          <a:custGeom>
            <a:avLst/>
            <a:gdLst/>
            <a:ahLst/>
            <a:cxnLst/>
            <a:rect r="r" b="b" t="t" l="l"/>
            <a:pathLst>
              <a:path h="2512423" w="5369382">
                <a:moveTo>
                  <a:pt x="0" y="0"/>
                </a:moveTo>
                <a:lnTo>
                  <a:pt x="5369381" y="0"/>
                </a:lnTo>
                <a:lnTo>
                  <a:pt x="5369381" y="2512423"/>
                </a:lnTo>
                <a:lnTo>
                  <a:pt x="0" y="2512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539811" y="2724150"/>
            <a:ext cx="5071091" cy="4940923"/>
          </a:xfrm>
          <a:prstGeom prst="rect">
            <a:avLst/>
          </a:prstGeom>
        </p:spPr>
        <p:txBody>
          <a:bodyPr anchor="t" rtlCol="false" tIns="0" lIns="0" bIns="0" rIns="0">
            <a:spAutoFit/>
          </a:bodyPr>
          <a:lstStyle/>
          <a:p>
            <a:pPr algn="ctr">
              <a:lnSpc>
                <a:spcPts val="4931"/>
              </a:lnSpc>
            </a:pPr>
            <a:r>
              <a:rPr lang="en-US" sz="3522">
                <a:solidFill>
                  <a:srgbClr val="00694C"/>
                </a:solidFill>
                <a:latin typeface="Raleway Semi-Bold"/>
              </a:rPr>
              <a:t>Data </a:t>
            </a:r>
          </a:p>
          <a:p>
            <a:pPr algn="ctr">
              <a:lnSpc>
                <a:spcPts val="4931"/>
              </a:lnSpc>
            </a:pPr>
            <a:r>
              <a:rPr lang="en-US" sz="3522">
                <a:solidFill>
                  <a:srgbClr val="00694C"/>
                </a:solidFill>
                <a:latin typeface="Raleway Semi-Bold"/>
              </a:rPr>
              <a:t>Preparation</a:t>
            </a:r>
          </a:p>
          <a:p>
            <a:pPr algn="just">
              <a:lnSpc>
                <a:spcPts val="3287"/>
              </a:lnSpc>
            </a:pPr>
            <a:r>
              <a:rPr lang="en-US" sz="2348">
                <a:solidFill>
                  <a:srgbClr val="00694C"/>
                </a:solidFill>
                <a:latin typeface="Raleway Semi-Bold"/>
              </a:rPr>
              <a:t>Pada tahap ini, melakukan sebuah proses persiapan data yang terdiri dari data cleaning, dan data selection. Kedua proses ini dilakukan menggunakan Python untuk memastikan kualitas dan relevansi data yang akan dianalisis.</a:t>
            </a:r>
          </a:p>
          <a:p>
            <a:pPr algn="just">
              <a:lnSpc>
                <a:spcPts val="3287"/>
              </a:lnSpc>
            </a:pPr>
          </a:p>
          <a:p>
            <a:pPr algn="just">
              <a:lnSpc>
                <a:spcPts val="328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9805294" y="1621898"/>
            <a:ext cx="7454006" cy="4944885"/>
            <a:chOff x="0" y="0"/>
            <a:chExt cx="1963195" cy="1302357"/>
          </a:xfrm>
        </p:grpSpPr>
        <p:sp>
          <p:nvSpPr>
            <p:cNvPr name="Freeform 3" id="3"/>
            <p:cNvSpPr/>
            <p:nvPr/>
          </p:nvSpPr>
          <p:spPr>
            <a:xfrm flipH="false" flipV="false" rot="0">
              <a:off x="0" y="0"/>
              <a:ext cx="1963195" cy="1302357"/>
            </a:xfrm>
            <a:custGeom>
              <a:avLst/>
              <a:gdLst/>
              <a:ahLst/>
              <a:cxnLst/>
              <a:rect r="r" b="b" t="t" l="l"/>
              <a:pathLst>
                <a:path h="1302357" w="1963195">
                  <a:moveTo>
                    <a:pt x="8309" y="0"/>
                  </a:moveTo>
                  <a:lnTo>
                    <a:pt x="1954886" y="0"/>
                  </a:lnTo>
                  <a:cubicBezTo>
                    <a:pt x="1957090" y="0"/>
                    <a:pt x="1959203" y="875"/>
                    <a:pt x="1960762" y="2434"/>
                  </a:cubicBezTo>
                  <a:cubicBezTo>
                    <a:pt x="1962320" y="3992"/>
                    <a:pt x="1963195" y="6105"/>
                    <a:pt x="1963195" y="8309"/>
                  </a:cubicBezTo>
                  <a:lnTo>
                    <a:pt x="1963195" y="1294048"/>
                  </a:lnTo>
                  <a:cubicBezTo>
                    <a:pt x="1963195" y="1296251"/>
                    <a:pt x="1962320" y="1298365"/>
                    <a:pt x="1960762" y="1299923"/>
                  </a:cubicBezTo>
                  <a:cubicBezTo>
                    <a:pt x="1959203" y="1301481"/>
                    <a:pt x="1957090" y="1302357"/>
                    <a:pt x="1954886" y="1302357"/>
                  </a:cubicBezTo>
                  <a:lnTo>
                    <a:pt x="8309" y="1302357"/>
                  </a:lnTo>
                  <a:cubicBezTo>
                    <a:pt x="6105" y="1302357"/>
                    <a:pt x="3992" y="1301481"/>
                    <a:pt x="2434" y="1299923"/>
                  </a:cubicBezTo>
                  <a:cubicBezTo>
                    <a:pt x="875" y="1298365"/>
                    <a:pt x="0" y="1296251"/>
                    <a:pt x="0" y="1294048"/>
                  </a:cubicBezTo>
                  <a:lnTo>
                    <a:pt x="0" y="8309"/>
                  </a:lnTo>
                  <a:cubicBezTo>
                    <a:pt x="0" y="6105"/>
                    <a:pt x="875" y="3992"/>
                    <a:pt x="2434" y="2434"/>
                  </a:cubicBezTo>
                  <a:cubicBezTo>
                    <a:pt x="3992" y="875"/>
                    <a:pt x="6105" y="0"/>
                    <a:pt x="8309" y="0"/>
                  </a:cubicBezTo>
                  <a:close/>
                </a:path>
              </a:pathLst>
            </a:custGeom>
            <a:solidFill>
              <a:srgbClr val="A9DFD0"/>
            </a:solidFill>
          </p:spPr>
        </p:sp>
        <p:sp>
          <p:nvSpPr>
            <p:cNvPr name="TextBox 4" id="4"/>
            <p:cNvSpPr txBox="true"/>
            <p:nvPr/>
          </p:nvSpPr>
          <p:spPr>
            <a:xfrm>
              <a:off x="0" y="-38100"/>
              <a:ext cx="1963195"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621898"/>
            <a:ext cx="8602753" cy="4944885"/>
            <a:chOff x="0" y="0"/>
            <a:chExt cx="2265746" cy="1302357"/>
          </a:xfrm>
        </p:grpSpPr>
        <p:sp>
          <p:nvSpPr>
            <p:cNvPr name="Freeform 6" id="6"/>
            <p:cNvSpPr/>
            <p:nvPr/>
          </p:nvSpPr>
          <p:spPr>
            <a:xfrm flipH="false" flipV="false" rot="0">
              <a:off x="0" y="0"/>
              <a:ext cx="2265746" cy="1302357"/>
            </a:xfrm>
            <a:custGeom>
              <a:avLst/>
              <a:gdLst/>
              <a:ahLst/>
              <a:cxnLst/>
              <a:rect r="r" b="b" t="t" l="l"/>
              <a:pathLst>
                <a:path h="1302357" w="2265746">
                  <a:moveTo>
                    <a:pt x="7199" y="0"/>
                  </a:moveTo>
                  <a:lnTo>
                    <a:pt x="2258546" y="0"/>
                  </a:lnTo>
                  <a:cubicBezTo>
                    <a:pt x="2260456" y="0"/>
                    <a:pt x="2262287" y="759"/>
                    <a:pt x="2263637" y="2109"/>
                  </a:cubicBezTo>
                  <a:cubicBezTo>
                    <a:pt x="2264987" y="3459"/>
                    <a:pt x="2265746" y="5290"/>
                    <a:pt x="2265746" y="7199"/>
                  </a:cubicBezTo>
                  <a:lnTo>
                    <a:pt x="2265746" y="1295157"/>
                  </a:lnTo>
                  <a:cubicBezTo>
                    <a:pt x="2265746" y="1297066"/>
                    <a:pt x="2264987" y="1298898"/>
                    <a:pt x="2263637" y="1300248"/>
                  </a:cubicBezTo>
                  <a:cubicBezTo>
                    <a:pt x="2262287" y="1301598"/>
                    <a:pt x="2260456" y="1302357"/>
                    <a:pt x="2258546" y="1302357"/>
                  </a:cubicBezTo>
                  <a:lnTo>
                    <a:pt x="7199" y="1302357"/>
                  </a:lnTo>
                  <a:cubicBezTo>
                    <a:pt x="5290" y="1302357"/>
                    <a:pt x="3459" y="1301598"/>
                    <a:pt x="2109" y="1300248"/>
                  </a:cubicBezTo>
                  <a:cubicBezTo>
                    <a:pt x="759" y="1298898"/>
                    <a:pt x="0" y="1297066"/>
                    <a:pt x="0" y="1295157"/>
                  </a:cubicBezTo>
                  <a:lnTo>
                    <a:pt x="0" y="7199"/>
                  </a:lnTo>
                  <a:cubicBezTo>
                    <a:pt x="0" y="5290"/>
                    <a:pt x="759" y="3459"/>
                    <a:pt x="2109" y="2109"/>
                  </a:cubicBezTo>
                  <a:cubicBezTo>
                    <a:pt x="3459" y="759"/>
                    <a:pt x="5290" y="0"/>
                    <a:pt x="7199" y="0"/>
                  </a:cubicBezTo>
                  <a:close/>
                </a:path>
              </a:pathLst>
            </a:custGeom>
            <a:solidFill>
              <a:srgbClr val="A9DFD0"/>
            </a:solidFill>
          </p:spPr>
        </p:sp>
        <p:sp>
          <p:nvSpPr>
            <p:cNvPr name="TextBox 7" id="7"/>
            <p:cNvSpPr txBox="true"/>
            <p:nvPr/>
          </p:nvSpPr>
          <p:spPr>
            <a:xfrm>
              <a:off x="0" y="-38100"/>
              <a:ext cx="2265746"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785858"/>
            <a:ext cx="16230600" cy="4944885"/>
            <a:chOff x="0" y="0"/>
            <a:chExt cx="4274726" cy="1302357"/>
          </a:xfrm>
        </p:grpSpPr>
        <p:sp>
          <p:nvSpPr>
            <p:cNvPr name="Freeform 9" id="9"/>
            <p:cNvSpPr/>
            <p:nvPr/>
          </p:nvSpPr>
          <p:spPr>
            <a:xfrm flipH="false" flipV="false" rot="0">
              <a:off x="0" y="0"/>
              <a:ext cx="4274726" cy="1302357"/>
            </a:xfrm>
            <a:custGeom>
              <a:avLst/>
              <a:gdLst/>
              <a:ahLst/>
              <a:cxnLst/>
              <a:rect r="r" b="b" t="t" l="l"/>
              <a:pathLst>
                <a:path h="1302357" w="4274726">
                  <a:moveTo>
                    <a:pt x="3816" y="0"/>
                  </a:moveTo>
                  <a:lnTo>
                    <a:pt x="4270910" y="0"/>
                  </a:lnTo>
                  <a:cubicBezTo>
                    <a:pt x="4271922" y="0"/>
                    <a:pt x="4272893" y="402"/>
                    <a:pt x="4273608" y="1118"/>
                  </a:cubicBezTo>
                  <a:cubicBezTo>
                    <a:pt x="4274324" y="1833"/>
                    <a:pt x="4274726" y="2804"/>
                    <a:pt x="4274726" y="3816"/>
                  </a:cubicBezTo>
                  <a:lnTo>
                    <a:pt x="4274726" y="1298541"/>
                  </a:lnTo>
                  <a:cubicBezTo>
                    <a:pt x="4274726" y="1299553"/>
                    <a:pt x="4274324" y="1300523"/>
                    <a:pt x="4273608" y="1301239"/>
                  </a:cubicBezTo>
                  <a:cubicBezTo>
                    <a:pt x="4272893" y="1301955"/>
                    <a:pt x="4271922" y="1302357"/>
                    <a:pt x="4270910" y="1302357"/>
                  </a:cubicBezTo>
                  <a:lnTo>
                    <a:pt x="3816" y="1302357"/>
                  </a:lnTo>
                  <a:cubicBezTo>
                    <a:pt x="2804" y="1302357"/>
                    <a:pt x="1833" y="1301955"/>
                    <a:pt x="1118" y="1301239"/>
                  </a:cubicBezTo>
                  <a:cubicBezTo>
                    <a:pt x="402" y="1300523"/>
                    <a:pt x="0" y="1299553"/>
                    <a:pt x="0" y="1298541"/>
                  </a:cubicBezTo>
                  <a:lnTo>
                    <a:pt x="0" y="3816"/>
                  </a:lnTo>
                  <a:cubicBezTo>
                    <a:pt x="0" y="2804"/>
                    <a:pt x="402" y="1833"/>
                    <a:pt x="1118" y="1118"/>
                  </a:cubicBezTo>
                  <a:cubicBezTo>
                    <a:pt x="1833" y="402"/>
                    <a:pt x="2804" y="0"/>
                    <a:pt x="3816" y="0"/>
                  </a:cubicBezTo>
                  <a:close/>
                </a:path>
              </a:pathLst>
            </a:custGeom>
            <a:solidFill>
              <a:srgbClr val="A9DFD0"/>
            </a:solidFill>
          </p:spPr>
        </p:sp>
        <p:sp>
          <p:nvSpPr>
            <p:cNvPr name="TextBox 10" id="10"/>
            <p:cNvSpPr txBox="true"/>
            <p:nvPr/>
          </p:nvSpPr>
          <p:spPr>
            <a:xfrm>
              <a:off x="0" y="-38100"/>
              <a:ext cx="4274726" cy="134045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649020" y="5303580"/>
            <a:ext cx="5066573" cy="635047"/>
          </a:xfrm>
          <a:custGeom>
            <a:avLst/>
            <a:gdLst/>
            <a:ahLst/>
            <a:cxnLst/>
            <a:rect r="r" b="b" t="t" l="l"/>
            <a:pathLst>
              <a:path h="635047" w="5066573">
                <a:moveTo>
                  <a:pt x="0" y="0"/>
                </a:moveTo>
                <a:lnTo>
                  <a:pt x="5066572" y="0"/>
                </a:lnTo>
                <a:lnTo>
                  <a:pt x="5066572" y="635047"/>
                </a:lnTo>
                <a:lnTo>
                  <a:pt x="0" y="635047"/>
                </a:lnTo>
                <a:lnTo>
                  <a:pt x="0" y="0"/>
                </a:lnTo>
                <a:close/>
              </a:path>
            </a:pathLst>
          </a:custGeom>
          <a:blipFill>
            <a:blip r:embed="rId2"/>
            <a:stretch>
              <a:fillRect l="0" t="0" r="0" b="0"/>
            </a:stretch>
          </a:blipFill>
        </p:spPr>
      </p:sp>
      <p:sp>
        <p:nvSpPr>
          <p:cNvPr name="TextBox 12" id="12"/>
          <p:cNvSpPr txBox="true"/>
          <p:nvPr/>
        </p:nvSpPr>
        <p:spPr>
          <a:xfrm rot="0">
            <a:off x="2215665" y="372555"/>
            <a:ext cx="13856669"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Modeling</a:t>
            </a:r>
          </a:p>
        </p:txBody>
      </p:sp>
      <p:sp>
        <p:nvSpPr>
          <p:cNvPr name="TextBox 13" id="13"/>
          <p:cNvSpPr txBox="true"/>
          <p:nvPr/>
        </p:nvSpPr>
        <p:spPr>
          <a:xfrm rot="0">
            <a:off x="2489826" y="2094420"/>
            <a:ext cx="5680501" cy="1470578"/>
          </a:xfrm>
          <a:prstGeom prst="rect">
            <a:avLst/>
          </a:prstGeom>
        </p:spPr>
        <p:txBody>
          <a:bodyPr anchor="t" rtlCol="false" tIns="0" lIns="0" bIns="0" rIns="0">
            <a:spAutoFit/>
          </a:bodyPr>
          <a:lstStyle/>
          <a:p>
            <a:pPr algn="ctr" marL="0" indent="0" lvl="1">
              <a:lnSpc>
                <a:spcPts val="5509"/>
              </a:lnSpc>
            </a:pPr>
            <a:r>
              <a:rPr lang="en-US" sz="6121" spc="-281">
                <a:solidFill>
                  <a:srgbClr val="00694C"/>
                </a:solidFill>
                <a:latin typeface="Raleway Medium"/>
              </a:rPr>
              <a:t>01. Metode Elbow</a:t>
            </a:r>
          </a:p>
        </p:txBody>
      </p:sp>
      <p:sp>
        <p:nvSpPr>
          <p:cNvPr name="TextBox 14" id="14"/>
          <p:cNvSpPr txBox="true"/>
          <p:nvPr/>
        </p:nvSpPr>
        <p:spPr>
          <a:xfrm rot="0">
            <a:off x="2002454" y="3736448"/>
            <a:ext cx="6655245" cy="2202180"/>
          </a:xfrm>
          <a:prstGeom prst="rect">
            <a:avLst/>
          </a:prstGeom>
        </p:spPr>
        <p:txBody>
          <a:bodyPr anchor="t" rtlCol="false" tIns="0" lIns="0" bIns="0" rIns="0">
            <a:spAutoFit/>
          </a:bodyPr>
          <a:lstStyle/>
          <a:p>
            <a:pPr algn="just">
              <a:lnSpc>
                <a:spcPts val="2520"/>
              </a:lnSpc>
            </a:pPr>
            <a:r>
              <a:rPr lang="en-US" sz="1800">
                <a:solidFill>
                  <a:srgbClr val="00694C"/>
                </a:solidFill>
                <a:latin typeface="Raleway Semi-Bold"/>
              </a:rPr>
              <a:t>Metode Elbow merupakan salah satu metode untuk menentukan jumlah cluster yang tepat melalui persentase hasil perbandingan antara jumlah cluster yang akan membentuk siku pada suatu titik. Metode ini melibatkan perhitungan Within-Cluster Sum of Squares (WCSS) untuk berbagai jumlah klaster, mulai dari satu hingga sepuluh.</a:t>
            </a:r>
          </a:p>
          <a:p>
            <a:pPr algn="just">
              <a:lnSpc>
                <a:spcPts val="2520"/>
              </a:lnSpc>
              <a:spcBef>
                <a:spcPct val="0"/>
              </a:spcBef>
            </a:pPr>
          </a:p>
        </p:txBody>
      </p:sp>
      <p:sp>
        <p:nvSpPr>
          <p:cNvPr name="TextBox 15" id="15"/>
          <p:cNvSpPr txBox="true"/>
          <p:nvPr/>
        </p:nvSpPr>
        <p:spPr>
          <a:xfrm rot="0">
            <a:off x="10649020" y="3736448"/>
            <a:ext cx="5766554" cy="1259205"/>
          </a:xfrm>
          <a:prstGeom prst="rect">
            <a:avLst/>
          </a:prstGeom>
        </p:spPr>
        <p:txBody>
          <a:bodyPr anchor="t" rtlCol="false" tIns="0" lIns="0" bIns="0" rIns="0">
            <a:spAutoFit/>
          </a:bodyPr>
          <a:lstStyle/>
          <a:p>
            <a:pPr algn="just">
              <a:lnSpc>
                <a:spcPts val="2520"/>
              </a:lnSpc>
              <a:spcBef>
                <a:spcPct val="0"/>
              </a:spcBef>
            </a:pPr>
            <a:r>
              <a:rPr lang="en-US" sz="1800">
                <a:solidFill>
                  <a:srgbClr val="00694C"/>
                </a:solidFill>
                <a:latin typeface="Raleway Semi-Bold"/>
              </a:rPr>
              <a:t>Metode ini melibatkan perhitungan Within-Cluster Sum of Squares (WCSS) untuk berbagai jumlah klaster, mulai dari satu hingga sepuluh. WCSS dihitung menggunakan rumus berikut:</a:t>
            </a:r>
          </a:p>
        </p:txBody>
      </p:sp>
      <p:sp>
        <p:nvSpPr>
          <p:cNvPr name="TextBox 16" id="16"/>
          <p:cNvSpPr txBox="true"/>
          <p:nvPr/>
        </p:nvSpPr>
        <p:spPr>
          <a:xfrm rot="0">
            <a:off x="2865857" y="8900408"/>
            <a:ext cx="12556286" cy="944880"/>
          </a:xfrm>
          <a:prstGeom prst="rect">
            <a:avLst/>
          </a:prstGeom>
        </p:spPr>
        <p:txBody>
          <a:bodyPr anchor="t" rtlCol="false" tIns="0" lIns="0" bIns="0" rIns="0">
            <a:spAutoFit/>
          </a:bodyPr>
          <a:lstStyle/>
          <a:p>
            <a:pPr algn="just">
              <a:lnSpc>
                <a:spcPts val="2520"/>
              </a:lnSpc>
            </a:pPr>
            <a:r>
              <a:rPr lang="en-US" sz="1800">
                <a:solidFill>
                  <a:srgbClr val="00694C"/>
                </a:solidFill>
                <a:latin typeface="Raleway Semi-Bold"/>
              </a:rPr>
              <a:t>Dari hasil grafik elbow terlihat setelah pada K=3 tidak ada tekuk-an grafik sehingga artinya sudah mulai optimal. Maka pada data di atas pemilihan jumlah cluster (K) adalah 3. Jadi setelah lebih dari K=3 hasil akan cenderung stabil.</a:t>
            </a:r>
          </a:p>
          <a:p>
            <a:pPr algn="just">
              <a:lnSpc>
                <a:spcPts val="2520"/>
              </a:lnSpc>
              <a:spcBef>
                <a:spcPct val="0"/>
              </a:spcBef>
            </a:pPr>
          </a:p>
        </p:txBody>
      </p:sp>
      <p:sp>
        <p:nvSpPr>
          <p:cNvPr name="TextBox 17" id="17"/>
          <p:cNvSpPr txBox="true"/>
          <p:nvPr/>
        </p:nvSpPr>
        <p:spPr>
          <a:xfrm rot="0">
            <a:off x="10649020" y="2444242"/>
            <a:ext cx="5680501" cy="770934"/>
          </a:xfrm>
          <a:prstGeom prst="rect">
            <a:avLst/>
          </a:prstGeom>
        </p:spPr>
        <p:txBody>
          <a:bodyPr anchor="t" rtlCol="false" tIns="0" lIns="0" bIns="0" rIns="0">
            <a:spAutoFit/>
          </a:bodyPr>
          <a:lstStyle/>
          <a:p>
            <a:pPr algn="ctr" marL="0" indent="0" lvl="1">
              <a:lnSpc>
                <a:spcPts val="5509"/>
              </a:lnSpc>
            </a:pPr>
            <a:r>
              <a:rPr lang="en-US" sz="6121" spc="-281">
                <a:solidFill>
                  <a:srgbClr val="00694C"/>
                </a:solidFill>
                <a:latin typeface="Raleway Medium"/>
              </a:rPr>
              <a:t>02. WCSS</a:t>
            </a:r>
          </a:p>
        </p:txBody>
      </p:sp>
      <p:sp>
        <p:nvSpPr>
          <p:cNvPr name="TextBox 18" id="18"/>
          <p:cNvSpPr txBox="true"/>
          <p:nvPr/>
        </p:nvSpPr>
        <p:spPr>
          <a:xfrm rot="0">
            <a:off x="6303749" y="7650030"/>
            <a:ext cx="5680501" cy="770934"/>
          </a:xfrm>
          <a:prstGeom prst="rect">
            <a:avLst/>
          </a:prstGeom>
        </p:spPr>
        <p:txBody>
          <a:bodyPr anchor="t" rtlCol="false" tIns="0" lIns="0" bIns="0" rIns="0">
            <a:spAutoFit/>
          </a:bodyPr>
          <a:lstStyle/>
          <a:p>
            <a:pPr algn="ctr" marL="0" indent="0" lvl="1">
              <a:lnSpc>
                <a:spcPts val="5509"/>
              </a:lnSpc>
            </a:pPr>
            <a:r>
              <a:rPr lang="en-US" sz="6121" spc="-281">
                <a:solidFill>
                  <a:srgbClr val="00694C"/>
                </a:solidFill>
                <a:latin typeface="Raleway Medium"/>
              </a:rPr>
              <a:t>03. Result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3097220" y="2154876"/>
            <a:ext cx="12093560" cy="7716309"/>
          </a:xfrm>
          <a:custGeom>
            <a:avLst/>
            <a:gdLst/>
            <a:ahLst/>
            <a:cxnLst/>
            <a:rect r="r" b="b" t="t" l="l"/>
            <a:pathLst>
              <a:path h="7716309" w="12093560">
                <a:moveTo>
                  <a:pt x="0" y="0"/>
                </a:moveTo>
                <a:lnTo>
                  <a:pt x="12093560" y="0"/>
                </a:lnTo>
                <a:lnTo>
                  <a:pt x="12093560" y="7716308"/>
                </a:lnTo>
                <a:lnTo>
                  <a:pt x="0" y="7716308"/>
                </a:lnTo>
                <a:lnTo>
                  <a:pt x="0" y="0"/>
                </a:lnTo>
                <a:close/>
              </a:path>
            </a:pathLst>
          </a:custGeom>
          <a:blipFill>
            <a:blip r:embed="rId2"/>
            <a:stretch>
              <a:fillRect l="0" t="0" r="0" b="0"/>
            </a:stretch>
          </a:blipFill>
        </p:spPr>
      </p:sp>
      <p:sp>
        <p:nvSpPr>
          <p:cNvPr name="TextBox 3" id="3"/>
          <p:cNvSpPr txBox="true"/>
          <p:nvPr/>
        </p:nvSpPr>
        <p:spPr>
          <a:xfrm rot="0">
            <a:off x="5532215" y="816165"/>
            <a:ext cx="7223569" cy="1110616"/>
          </a:xfrm>
          <a:prstGeom prst="rect">
            <a:avLst/>
          </a:prstGeom>
        </p:spPr>
        <p:txBody>
          <a:bodyPr anchor="t" rtlCol="false" tIns="0" lIns="0" bIns="0" rIns="0">
            <a:spAutoFit/>
          </a:bodyPr>
          <a:lstStyle/>
          <a:p>
            <a:pPr algn="l" marL="0" indent="0" lvl="1">
              <a:lnSpc>
                <a:spcPts val="8010"/>
              </a:lnSpc>
            </a:pPr>
            <a:r>
              <a:rPr lang="en-US" sz="8900" spc="-409">
                <a:solidFill>
                  <a:srgbClr val="00694C"/>
                </a:solidFill>
                <a:latin typeface="Raleway Medium"/>
              </a:rPr>
              <a:t>Elbow Method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699955"/>
            <a:ext cx="7923381" cy="1965006"/>
          </a:xfrm>
          <a:custGeom>
            <a:avLst/>
            <a:gdLst/>
            <a:ahLst/>
            <a:cxnLst/>
            <a:rect r="r" b="b" t="t" l="l"/>
            <a:pathLst>
              <a:path h="1965006" w="7923381">
                <a:moveTo>
                  <a:pt x="0" y="0"/>
                </a:moveTo>
                <a:lnTo>
                  <a:pt x="7923381" y="0"/>
                </a:lnTo>
                <a:lnTo>
                  <a:pt x="7923381" y="1965006"/>
                </a:lnTo>
                <a:lnTo>
                  <a:pt x="0" y="1965006"/>
                </a:lnTo>
                <a:lnTo>
                  <a:pt x="0" y="0"/>
                </a:lnTo>
                <a:close/>
              </a:path>
            </a:pathLst>
          </a:custGeom>
          <a:blipFill>
            <a:blip r:embed="rId2"/>
            <a:stretch>
              <a:fillRect l="0" t="-1118" r="0" b="-1118"/>
            </a:stretch>
          </a:blipFill>
        </p:spPr>
      </p:sp>
      <p:sp>
        <p:nvSpPr>
          <p:cNvPr name="Freeform 3" id="3"/>
          <p:cNvSpPr/>
          <p:nvPr/>
        </p:nvSpPr>
        <p:spPr>
          <a:xfrm flipH="false" flipV="false" rot="0">
            <a:off x="1028700" y="4798624"/>
            <a:ext cx="7923381" cy="1521649"/>
          </a:xfrm>
          <a:custGeom>
            <a:avLst/>
            <a:gdLst/>
            <a:ahLst/>
            <a:cxnLst/>
            <a:rect r="r" b="b" t="t" l="l"/>
            <a:pathLst>
              <a:path h="1521649" w="7923381">
                <a:moveTo>
                  <a:pt x="0" y="0"/>
                </a:moveTo>
                <a:lnTo>
                  <a:pt x="7923381" y="0"/>
                </a:lnTo>
                <a:lnTo>
                  <a:pt x="7923381" y="1521649"/>
                </a:lnTo>
                <a:lnTo>
                  <a:pt x="0" y="1521649"/>
                </a:lnTo>
                <a:lnTo>
                  <a:pt x="0" y="0"/>
                </a:lnTo>
                <a:close/>
              </a:path>
            </a:pathLst>
          </a:custGeom>
          <a:blipFill>
            <a:blip r:embed="rId3"/>
            <a:stretch>
              <a:fillRect l="0" t="0" r="0" b="0"/>
            </a:stretch>
          </a:blipFill>
        </p:spPr>
      </p:sp>
      <p:sp>
        <p:nvSpPr>
          <p:cNvPr name="Freeform 4" id="4"/>
          <p:cNvSpPr/>
          <p:nvPr/>
        </p:nvSpPr>
        <p:spPr>
          <a:xfrm flipH="false" flipV="false" rot="0">
            <a:off x="9573677" y="4601869"/>
            <a:ext cx="7304921" cy="4063092"/>
          </a:xfrm>
          <a:custGeom>
            <a:avLst/>
            <a:gdLst/>
            <a:ahLst/>
            <a:cxnLst/>
            <a:rect r="r" b="b" t="t" l="l"/>
            <a:pathLst>
              <a:path h="4063092" w="7304921">
                <a:moveTo>
                  <a:pt x="0" y="0"/>
                </a:moveTo>
                <a:lnTo>
                  <a:pt x="7304921" y="0"/>
                </a:lnTo>
                <a:lnTo>
                  <a:pt x="7304921" y="4063092"/>
                </a:lnTo>
                <a:lnTo>
                  <a:pt x="0" y="4063092"/>
                </a:lnTo>
                <a:lnTo>
                  <a:pt x="0" y="0"/>
                </a:lnTo>
                <a:close/>
              </a:path>
            </a:pathLst>
          </a:custGeom>
          <a:blipFill>
            <a:blip r:embed="rId4"/>
            <a:stretch>
              <a:fillRect l="0" t="0" r="0" b="0"/>
            </a:stretch>
          </a:blipFill>
        </p:spPr>
      </p:sp>
      <p:sp>
        <p:nvSpPr>
          <p:cNvPr name="TextBox 5" id="5"/>
          <p:cNvSpPr txBox="true"/>
          <p:nvPr/>
        </p:nvSpPr>
        <p:spPr>
          <a:xfrm rot="0">
            <a:off x="1219200" y="721910"/>
            <a:ext cx="7223569" cy="2120266"/>
          </a:xfrm>
          <a:prstGeom prst="rect">
            <a:avLst/>
          </a:prstGeom>
        </p:spPr>
        <p:txBody>
          <a:bodyPr anchor="t" rtlCol="false" tIns="0" lIns="0" bIns="0" rIns="0">
            <a:spAutoFit/>
          </a:bodyPr>
          <a:lstStyle/>
          <a:p>
            <a:pPr algn="l" marL="0" indent="0" lvl="1">
              <a:lnSpc>
                <a:spcPts val="8010"/>
              </a:lnSpc>
            </a:pPr>
            <a:r>
              <a:rPr lang="en-US" sz="8900" spc="-409">
                <a:solidFill>
                  <a:srgbClr val="00694C"/>
                </a:solidFill>
                <a:latin typeface="Raleway Medium"/>
              </a:rPr>
              <a:t>Proses Clustering</a:t>
            </a:r>
          </a:p>
        </p:txBody>
      </p:sp>
      <p:sp>
        <p:nvSpPr>
          <p:cNvPr name="TextBox 6" id="6"/>
          <p:cNvSpPr txBox="true"/>
          <p:nvPr/>
        </p:nvSpPr>
        <p:spPr>
          <a:xfrm rot="0">
            <a:off x="2052389" y="3738450"/>
            <a:ext cx="5272526" cy="713461"/>
          </a:xfrm>
          <a:prstGeom prst="rect">
            <a:avLst/>
          </a:prstGeom>
        </p:spPr>
        <p:txBody>
          <a:bodyPr anchor="t" rtlCol="false" tIns="0" lIns="0" bIns="0" rIns="0">
            <a:spAutoFit/>
          </a:bodyPr>
          <a:lstStyle/>
          <a:p>
            <a:pPr algn="ctr" marL="0" indent="0" lvl="1">
              <a:lnSpc>
                <a:spcPts val="5113"/>
              </a:lnSpc>
            </a:pPr>
            <a:r>
              <a:rPr lang="en-US" sz="5681" spc="-261">
                <a:solidFill>
                  <a:srgbClr val="00694C"/>
                </a:solidFill>
                <a:latin typeface="Raleway Medium"/>
              </a:rPr>
              <a:t>01. Centroid</a:t>
            </a:r>
          </a:p>
        </p:txBody>
      </p:sp>
      <p:sp>
        <p:nvSpPr>
          <p:cNvPr name="TextBox 7" id="7"/>
          <p:cNvSpPr txBox="true"/>
          <p:nvPr/>
        </p:nvSpPr>
        <p:spPr>
          <a:xfrm rot="0">
            <a:off x="9212486" y="3738450"/>
            <a:ext cx="5272526" cy="713461"/>
          </a:xfrm>
          <a:prstGeom prst="rect">
            <a:avLst/>
          </a:prstGeom>
        </p:spPr>
        <p:txBody>
          <a:bodyPr anchor="t" rtlCol="false" tIns="0" lIns="0" bIns="0" rIns="0">
            <a:spAutoFit/>
          </a:bodyPr>
          <a:lstStyle/>
          <a:p>
            <a:pPr algn="ctr" marL="0" indent="0" lvl="1">
              <a:lnSpc>
                <a:spcPts val="5113"/>
              </a:lnSpc>
            </a:pPr>
            <a:r>
              <a:rPr lang="en-US" sz="5681" spc="-261">
                <a:solidFill>
                  <a:srgbClr val="00694C"/>
                </a:solidFill>
                <a:latin typeface="Raleway Medium"/>
              </a:rPr>
              <a:t>02. Clustering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3649046" y="3071822"/>
            <a:ext cx="10989908" cy="5876873"/>
          </a:xfrm>
          <a:custGeom>
            <a:avLst/>
            <a:gdLst/>
            <a:ahLst/>
            <a:cxnLst/>
            <a:rect r="r" b="b" t="t" l="l"/>
            <a:pathLst>
              <a:path h="5876873" w="10989908">
                <a:moveTo>
                  <a:pt x="0" y="0"/>
                </a:moveTo>
                <a:lnTo>
                  <a:pt x="10989908" y="0"/>
                </a:lnTo>
                <a:lnTo>
                  <a:pt x="10989908" y="5876873"/>
                </a:lnTo>
                <a:lnTo>
                  <a:pt x="0" y="5876873"/>
                </a:lnTo>
                <a:lnTo>
                  <a:pt x="0" y="0"/>
                </a:lnTo>
                <a:close/>
              </a:path>
            </a:pathLst>
          </a:custGeom>
          <a:blipFill>
            <a:blip r:embed="rId2"/>
            <a:stretch>
              <a:fillRect l="0" t="0" r="0" b="0"/>
            </a:stretch>
          </a:blipFill>
        </p:spPr>
      </p:sp>
      <p:sp>
        <p:nvSpPr>
          <p:cNvPr name="TextBox 3" id="3"/>
          <p:cNvSpPr txBox="true"/>
          <p:nvPr/>
        </p:nvSpPr>
        <p:spPr>
          <a:xfrm rot="0">
            <a:off x="2386180" y="1711724"/>
            <a:ext cx="13515640" cy="752475"/>
          </a:xfrm>
          <a:prstGeom prst="rect">
            <a:avLst/>
          </a:prstGeom>
        </p:spPr>
        <p:txBody>
          <a:bodyPr anchor="t" rtlCol="false" tIns="0" lIns="0" bIns="0" rIns="0">
            <a:spAutoFit/>
          </a:bodyPr>
          <a:lstStyle/>
          <a:p>
            <a:pPr algn="ctr" marL="0" indent="0" lvl="1">
              <a:lnSpc>
                <a:spcPts val="5400"/>
              </a:lnSpc>
            </a:pPr>
            <a:r>
              <a:rPr lang="en-US" sz="6000" spc="-276">
                <a:solidFill>
                  <a:srgbClr val="00694C"/>
                </a:solidFill>
                <a:latin typeface="Raleway Medium"/>
              </a:rPr>
              <a:t>Hasil proses clustering dengan kmeans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sp>
        <p:nvSpPr>
          <p:cNvPr name="Freeform 2" id="2"/>
          <p:cNvSpPr/>
          <p:nvPr/>
        </p:nvSpPr>
        <p:spPr>
          <a:xfrm flipH="false" flipV="false" rot="0">
            <a:off x="2007945" y="2809569"/>
            <a:ext cx="14272110" cy="4107037"/>
          </a:xfrm>
          <a:custGeom>
            <a:avLst/>
            <a:gdLst/>
            <a:ahLst/>
            <a:cxnLst/>
            <a:rect r="r" b="b" t="t" l="l"/>
            <a:pathLst>
              <a:path h="4107037" w="14272110">
                <a:moveTo>
                  <a:pt x="0" y="0"/>
                </a:moveTo>
                <a:lnTo>
                  <a:pt x="14272110" y="0"/>
                </a:lnTo>
                <a:lnTo>
                  <a:pt x="14272110" y="4107037"/>
                </a:lnTo>
                <a:lnTo>
                  <a:pt x="0" y="4107037"/>
                </a:lnTo>
                <a:lnTo>
                  <a:pt x="0" y="0"/>
                </a:lnTo>
                <a:close/>
              </a:path>
            </a:pathLst>
          </a:custGeom>
          <a:blipFill>
            <a:blip r:embed="rId2"/>
            <a:stretch>
              <a:fillRect l="0" t="0" r="0" b="0"/>
            </a:stretch>
          </a:blipFill>
        </p:spPr>
      </p:sp>
      <p:sp>
        <p:nvSpPr>
          <p:cNvPr name="TextBox 3" id="3"/>
          <p:cNvSpPr txBox="true"/>
          <p:nvPr/>
        </p:nvSpPr>
        <p:spPr>
          <a:xfrm rot="0">
            <a:off x="1123950" y="1304925"/>
            <a:ext cx="16040100" cy="1249343"/>
          </a:xfrm>
          <a:prstGeom prst="rect">
            <a:avLst/>
          </a:prstGeom>
        </p:spPr>
        <p:txBody>
          <a:bodyPr anchor="t" rtlCol="false" tIns="0" lIns="0" bIns="0" rIns="0">
            <a:spAutoFit/>
          </a:bodyPr>
          <a:lstStyle/>
          <a:p>
            <a:pPr algn="ctr" marL="0" indent="0" lvl="1">
              <a:lnSpc>
                <a:spcPts val="9037"/>
              </a:lnSpc>
            </a:pPr>
            <a:r>
              <a:rPr lang="en-US" sz="10041" spc="-461">
                <a:solidFill>
                  <a:srgbClr val="FBF6F1"/>
                </a:solidFill>
                <a:latin typeface="Raleway Medium"/>
              </a:rPr>
              <a:t>Evaluasi Clustering</a:t>
            </a:r>
          </a:p>
        </p:txBody>
      </p:sp>
      <p:grpSp>
        <p:nvGrpSpPr>
          <p:cNvPr name="Group 4" id="4"/>
          <p:cNvGrpSpPr/>
          <p:nvPr/>
        </p:nvGrpSpPr>
        <p:grpSpPr>
          <a:xfrm rot="0">
            <a:off x="2007945" y="7173781"/>
            <a:ext cx="14272110" cy="3113219"/>
            <a:chOff x="0" y="0"/>
            <a:chExt cx="3182034" cy="694107"/>
          </a:xfrm>
        </p:grpSpPr>
        <p:sp>
          <p:nvSpPr>
            <p:cNvPr name="Freeform 5" id="5"/>
            <p:cNvSpPr/>
            <p:nvPr/>
          </p:nvSpPr>
          <p:spPr>
            <a:xfrm flipH="false" flipV="false" rot="0">
              <a:off x="0" y="0"/>
              <a:ext cx="3182034" cy="694107"/>
            </a:xfrm>
            <a:custGeom>
              <a:avLst/>
              <a:gdLst/>
              <a:ahLst/>
              <a:cxnLst/>
              <a:rect r="r" b="b" t="t" l="l"/>
              <a:pathLst>
                <a:path h="694107" w="3182034">
                  <a:moveTo>
                    <a:pt x="4340" y="0"/>
                  </a:moveTo>
                  <a:lnTo>
                    <a:pt x="3177694" y="0"/>
                  </a:lnTo>
                  <a:cubicBezTo>
                    <a:pt x="3178845" y="0"/>
                    <a:pt x="3179949" y="457"/>
                    <a:pt x="3180763" y="1271"/>
                  </a:cubicBezTo>
                  <a:cubicBezTo>
                    <a:pt x="3181577" y="2085"/>
                    <a:pt x="3182034" y="3189"/>
                    <a:pt x="3182034" y="4340"/>
                  </a:cubicBezTo>
                  <a:lnTo>
                    <a:pt x="3182034" y="689767"/>
                  </a:lnTo>
                  <a:cubicBezTo>
                    <a:pt x="3182034" y="692164"/>
                    <a:pt x="3180091" y="694107"/>
                    <a:pt x="3177694" y="694107"/>
                  </a:cubicBezTo>
                  <a:lnTo>
                    <a:pt x="4340" y="694107"/>
                  </a:lnTo>
                  <a:cubicBezTo>
                    <a:pt x="1943" y="694107"/>
                    <a:pt x="0" y="692164"/>
                    <a:pt x="0" y="689767"/>
                  </a:cubicBezTo>
                  <a:lnTo>
                    <a:pt x="0" y="4340"/>
                  </a:lnTo>
                  <a:cubicBezTo>
                    <a:pt x="0" y="1943"/>
                    <a:pt x="1943" y="0"/>
                    <a:pt x="4340" y="0"/>
                  </a:cubicBezTo>
                  <a:close/>
                </a:path>
              </a:pathLst>
            </a:custGeom>
            <a:solidFill>
              <a:srgbClr val="A9DFD0"/>
            </a:solidFill>
          </p:spPr>
        </p:sp>
        <p:sp>
          <p:nvSpPr>
            <p:cNvPr name="TextBox 6" id="6"/>
            <p:cNvSpPr txBox="true"/>
            <p:nvPr/>
          </p:nvSpPr>
          <p:spPr>
            <a:xfrm>
              <a:off x="0" y="-38100"/>
              <a:ext cx="3182034" cy="73220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133845" y="7401058"/>
            <a:ext cx="14020311" cy="2591991"/>
          </a:xfrm>
          <a:prstGeom prst="rect">
            <a:avLst/>
          </a:prstGeom>
        </p:spPr>
        <p:txBody>
          <a:bodyPr anchor="t" rtlCol="false" tIns="0" lIns="0" bIns="0" rIns="0">
            <a:spAutoFit/>
          </a:bodyPr>
          <a:lstStyle/>
          <a:p>
            <a:pPr algn="just">
              <a:lnSpc>
                <a:spcPts val="3400"/>
              </a:lnSpc>
            </a:pPr>
            <a:r>
              <a:rPr lang="en-US" sz="2428">
                <a:solidFill>
                  <a:srgbClr val="00694C"/>
                </a:solidFill>
                <a:latin typeface="Raleway Semi-Bold"/>
              </a:rPr>
              <a:t>Dari hasil pengujian Davies-Bouldin Index yang ditunjukkan pada gambar, dapat disimpulkan bahwa jumlah cluster optimal adalah tiga. Nilai Davies-Bouldin Index terendah diperoleh ketika menggunakan tiga cluster, yaitu sebesar 0.5304718608280816. Nilai ini menunjukkan bahwa tiga cluster menghasilkan clustering yang paling baik dibandingkan dengan jumlah cluster lainnya, berdasarkan metrik Davies-Bouldin Index.</a:t>
            </a:r>
          </a:p>
          <a:p>
            <a:pPr algn="just">
              <a:lnSpc>
                <a:spcPts val="34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DAGJYdQIJwA</dc:identifier>
  <dcterms:modified xsi:type="dcterms:W3CDTF">2011-08-01T06:04:30Z</dcterms:modified>
  <cp:revision>1</cp:revision>
  <dc:title>Green Modern Analysis of Results Presentation</dc:title>
</cp:coreProperties>
</file>